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CC0000"/>
    <a:srgbClr val="0033CC"/>
    <a:srgbClr val="0000FF"/>
    <a:srgbClr val="FF00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>
      <p:cViewPr varScale="1">
        <p:scale>
          <a:sx n="85" d="100"/>
          <a:sy n="85" d="100"/>
        </p:scale>
        <p:origin x="61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1FA7B025-D70E-4FF4-A71C-F709CFDBAEB1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881047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209F161D-E694-47CD-862B-D87A5B0D8139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39563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53953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2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0137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4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983187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5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960501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6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66094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EB50-A54A-4917-8D81-44714DAA9A1D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  <p:pic>
        <p:nvPicPr>
          <p:cNvPr id="7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A3AA6-665D-4482-8C00-C73DEC1703DB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60D7-400A-4082-8C72-37C0FFEF1328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58F3-04CD-4802-B79B-5BD91158B345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9D27-AAB8-4901-ABF8-BA1B30FB6C5A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02D73-7FBE-4AD8-93E8-911CF1F2C625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7FF6-5ED7-45EB-AE08-F8B6127451F9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71BE-1666-418E-9211-64509338DFC9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77F-CE30-4C71-AAD6-DB536AA71E63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A4FC-6481-4B6A-929C-52254523F4D4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BA0A-8272-4415-8E5B-CD38C1C7082B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5609A-3427-4DD9-A0B3-A39B67969C6E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E2D99-64A2-4D30-8CD5-43D9814498C6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  <p:sp>
        <p:nvSpPr>
          <p:cNvPr id="7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 fontScale="90000"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>ИНТЕГРИСАНЕ</a:t>
            </a:r>
            <a:r>
              <a:rPr lang="sr-Latn-CS" sz="2500" dirty="0" smtClean="0"/>
              <a:t> </a:t>
            </a:r>
            <a:r>
              <a:rPr lang="sr-Cyrl-CS" sz="2500" dirty="0"/>
              <a:t>АКАДЕМСКЕ СТУДИЈЕ ФАРМАЦИЈЕ</a:t>
            </a:r>
            <a:br>
              <a:rPr lang="sr-Cyrl-CS" sz="2500" dirty="0"/>
            </a:br>
            <a:r>
              <a:rPr lang="sr-Cyrl-CS" sz="2600" dirty="0" smtClean="0"/>
              <a:t> </a:t>
            </a:r>
            <a:r>
              <a:rPr lang="sr-Cyrl-RS" sz="2600" dirty="0" smtClean="0"/>
              <a:t>Фармацеутска етика са историјом фармације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600" dirty="0" smtClean="0">
                <a:solidFill>
                  <a:srgbClr val="CC0000"/>
                </a:solidFill>
              </a:rPr>
              <a:t>Предавање </a:t>
            </a:r>
            <a:r>
              <a:rPr lang="sr-Latn-RS" sz="2600" dirty="0" smtClean="0">
                <a:solidFill>
                  <a:srgbClr val="CC0000"/>
                </a:solidFill>
              </a:rPr>
              <a:t>1</a:t>
            </a:r>
            <a:r>
              <a:rPr lang="en-US" sz="2600" dirty="0">
                <a:solidFill>
                  <a:srgbClr val="CC0000"/>
                </a:solidFill>
              </a:rPr>
              <a:t>3</a:t>
            </a: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481388"/>
            <a:ext cx="8569325" cy="2590818"/>
          </a:xfrm>
        </p:spPr>
        <p:txBody>
          <a:bodyPr>
            <a:normAutofit/>
          </a:bodyPr>
          <a:lstStyle/>
          <a:p>
            <a:endParaRPr lang="sr-Latn-RS" sz="2600" b="1" dirty="0" smtClean="0">
              <a:solidFill>
                <a:srgbClr val="C00000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Фармацеут и друштво. Моралне карактеристике</a:t>
            </a:r>
          </a:p>
          <a:p>
            <a:r>
              <a:rPr lang="sr-Cyrl-RS" sz="2800" b="1" dirty="0">
                <a:solidFill>
                  <a:schemeClr val="tx1"/>
                </a:solidFill>
              </a:rPr>
              <a:t>фармацеутске здравствене </a:t>
            </a:r>
            <a:r>
              <a:rPr lang="sr-Cyrl-RS" sz="2800" b="1" dirty="0" smtClean="0">
                <a:solidFill>
                  <a:schemeClr val="tx1"/>
                </a:solidFill>
              </a:rPr>
              <a:t>заштите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sr-Cyrl-RS" sz="3000" dirty="0" smtClean="0">
                <a:solidFill>
                  <a:schemeClr val="tx1"/>
                </a:solidFill>
              </a:rPr>
              <a:t>доц. др Оливера Миловановић</a:t>
            </a:r>
            <a:endParaRPr lang="sr-Latn-CS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86"/>
    </mc:Choice>
    <mc:Fallback xmlns="">
      <p:transition spd="slow" advTm="1388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Моралне карактеристике</a:t>
            </a:r>
            <a:br>
              <a:rPr lang="ru-RU" sz="3200" dirty="0"/>
            </a:br>
            <a:r>
              <a:rPr lang="sr-Cyrl-RS" sz="3200" dirty="0"/>
              <a:t>фармацеутске здравствене заштите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r>
              <a:rPr lang="sr-Cyrl-RS" i="1" dirty="0"/>
              <a:t>Фармацеутска етика </a:t>
            </a:r>
            <a:r>
              <a:rPr lang="sr-Cyrl-RS" i="1" dirty="0" smtClean="0"/>
              <a:t>- </a:t>
            </a:r>
            <a:r>
              <a:rPr lang="sr-Cyrl-RS" dirty="0" smtClean="0"/>
              <a:t>примена </a:t>
            </a:r>
            <a:r>
              <a:rPr lang="sr-Cyrl-RS" dirty="0"/>
              <a:t>етичких правила и принципа на фармацеутски сталеж кроз дефинисање норми понашања фармацеута у пракси. </a:t>
            </a:r>
            <a:endParaRPr lang="sr-Cyrl-RS" dirty="0" smtClean="0"/>
          </a:p>
          <a:p>
            <a:r>
              <a:rPr lang="sr-Cyrl-RS" dirty="0" smtClean="0"/>
              <a:t>Циљ фармацеутске етике унапређење </a:t>
            </a:r>
            <a:r>
              <a:rPr lang="sr-Cyrl-RS" dirty="0"/>
              <a:t>и </a:t>
            </a:r>
            <a:r>
              <a:rPr lang="sr-Cyrl-RS" dirty="0" smtClean="0"/>
              <a:t>очување </a:t>
            </a:r>
            <a:r>
              <a:rPr lang="sr-Cyrl-RS" dirty="0"/>
              <a:t>здравља </a:t>
            </a:r>
            <a:r>
              <a:rPr lang="sr-Cyrl-RS" dirty="0" smtClean="0"/>
              <a:t>пацијената</a:t>
            </a:r>
          </a:p>
          <a:p>
            <a:r>
              <a:rPr lang="sr-Cyrl-RS" dirty="0"/>
              <a:t>Ф</a:t>
            </a:r>
            <a:r>
              <a:rPr lang="sr-Cyrl-RS" dirty="0" smtClean="0"/>
              <a:t>армацеут </a:t>
            </a:r>
            <a:r>
              <a:rPr lang="sr-Cyrl-RS" dirty="0"/>
              <a:t>подређује своје интересе интересима пацијената. </a:t>
            </a:r>
            <a:endParaRPr lang="sr-Cyrl-RS" dirty="0" smtClean="0"/>
          </a:p>
          <a:p>
            <a:r>
              <a:rPr lang="sr-Cyrl-RS" dirty="0" smtClean="0"/>
              <a:t>Направити </a:t>
            </a:r>
            <a:r>
              <a:rPr lang="sr-Cyrl-RS" dirty="0"/>
              <a:t>разлику између моралног проблема и моралне дилеме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Дефинисати </a:t>
            </a:r>
            <a:r>
              <a:rPr lang="sr-Cyrl-RS" dirty="0"/>
              <a:t>вредности које су важне за дати случај и каква морална правила ове вредности сугеришу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82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553"/>
    </mc:Choice>
    <mc:Fallback xmlns="">
      <p:transition spd="slow" advTm="5755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Моралне карактеристике</a:t>
            </a:r>
            <a:br>
              <a:rPr lang="ru-RU" sz="3200" dirty="0"/>
            </a:br>
            <a:r>
              <a:rPr lang="sr-Cyrl-RS" sz="3200" dirty="0"/>
              <a:t>фармацеутске здравствене заштите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Berger</a:t>
            </a:r>
            <a:r>
              <a:rPr lang="sr-Cyrl-RS" dirty="0"/>
              <a:t> </a:t>
            </a:r>
            <a:r>
              <a:rPr lang="sr-Cyrl-RS" dirty="0" smtClean="0"/>
              <a:t>1993</a:t>
            </a:r>
            <a:r>
              <a:rPr lang="sr-Cyrl-RS" dirty="0"/>
              <a:t>. </a:t>
            </a:r>
            <a:r>
              <a:rPr lang="sr-Cyrl-RS" dirty="0" smtClean="0"/>
              <a:t>године- „Фармацеут </a:t>
            </a:r>
            <a:r>
              <a:rPr lang="sr-Cyrl-RS" dirty="0"/>
              <a:t>мора бити компетентан. Мора поседовати адекватно знање и вештину да пружи пацијенту </a:t>
            </a:r>
            <a:r>
              <a:rPr lang="sr-Cyrl-RS" dirty="0" smtClean="0"/>
              <a:t>савестана одговор као решење његовог проблема. </a:t>
            </a:r>
            <a:r>
              <a:rPr lang="sr-Cyrl-RS" dirty="0"/>
              <a:t>Такође треба успоставити добар однос са пацијентом. Фармацеути морају бити људи од </a:t>
            </a:r>
            <a:r>
              <a:rPr lang="sr-Cyrl-RS" dirty="0" smtClean="0"/>
              <a:t>поверења“.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1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82"/>
    </mc:Choice>
    <mc:Fallback xmlns="">
      <p:transition spd="slow" advTm="3858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Моралне карактеристике</a:t>
            </a:r>
            <a:br>
              <a:rPr lang="ru-RU" sz="3200" dirty="0"/>
            </a:br>
            <a:r>
              <a:rPr lang="sr-Cyrl-RS" sz="3200" dirty="0"/>
              <a:t>фармацеутске здравствене заштите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sr-Cyrl-RS" dirty="0" smtClean="0"/>
              <a:t>Моралне </a:t>
            </a:r>
            <a:r>
              <a:rPr lang="sr-Cyrl-RS" dirty="0"/>
              <a:t>норме </a:t>
            </a:r>
            <a:r>
              <a:rPr lang="en-US" dirty="0"/>
              <a:t>(</a:t>
            </a:r>
            <a:r>
              <a:rPr lang="sr-Cyrl-RS" dirty="0"/>
              <a:t>етичке норме</a:t>
            </a:r>
            <a:r>
              <a:rPr lang="en-US" dirty="0"/>
              <a:t>) </a:t>
            </a:r>
            <a:r>
              <a:rPr lang="sr-Cyrl-RS" dirty="0" smtClean="0"/>
              <a:t>и у фармацији осликавају време и актуелности организације рада одређених здравствених система.</a:t>
            </a:r>
          </a:p>
          <a:p>
            <a:pPr>
              <a:defRPr/>
            </a:pPr>
            <a:r>
              <a:rPr lang="sr-Cyrl-RS" dirty="0" smtClean="0"/>
              <a:t>Један од принципа </a:t>
            </a:r>
            <a:r>
              <a:rPr lang="sr-Cyrl-RS" dirty="0"/>
              <a:t>да здравствени радник никада не сме одустати од пружања </a:t>
            </a:r>
            <a:r>
              <a:rPr lang="sr-Cyrl-RS" dirty="0" smtClean="0"/>
              <a:t>помоћи </a:t>
            </a:r>
            <a:r>
              <a:rPr lang="sr-Cyrl-RS" dirty="0"/>
              <a:t>пацијенту, све док он не оздрави. </a:t>
            </a:r>
            <a:endParaRPr lang="sr-Cyrl-RS" dirty="0" smtClean="0"/>
          </a:p>
          <a:p>
            <a:pPr>
              <a:defRPr/>
            </a:pPr>
            <a:r>
              <a:rPr lang="sr-Cyrl-RS" smtClean="0"/>
              <a:t>Етичке </a:t>
            </a:r>
            <a:r>
              <a:rPr lang="sr-Cyrl-RS" dirty="0"/>
              <a:t>норме имају универзално гледиште и представљају опште добро.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76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63"/>
    </mc:Choice>
    <mc:Fallback xmlns="">
      <p:transition spd="slow" advTm="3856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/>
              <a:t>Фармацеут и друштво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Извори здравственог етоса: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 smtClean="0"/>
              <a:t> хуманост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 smtClean="0"/>
              <a:t> праведност</a:t>
            </a:r>
          </a:p>
          <a:p>
            <a:r>
              <a:rPr lang="sr-Cyrl-RS" dirty="0" smtClean="0"/>
              <a:t>Клиничка етика здравствене струке- Хипократова етика</a:t>
            </a:r>
          </a:p>
          <a:p>
            <a:r>
              <a:rPr lang="sr-Cyrl-RS" dirty="0" smtClean="0"/>
              <a:t>Деонтологија- </a:t>
            </a:r>
            <a:r>
              <a:rPr lang="sr-Cyrl-RS" sz="2800" dirty="0" smtClean="0"/>
              <a:t>наука о професионалним дужностима („ учење о обавезам</a:t>
            </a:r>
            <a:r>
              <a:rPr lang="en-US" sz="2800" dirty="0" smtClean="0"/>
              <a:t>a</a:t>
            </a:r>
            <a:r>
              <a:rPr lang="sr-Cyrl-RS" sz="2800" dirty="0" smtClean="0"/>
              <a:t>“)</a:t>
            </a:r>
          </a:p>
          <a:p>
            <a:endParaRPr lang="sr-Cyrl-RS" sz="2800" dirty="0" smtClean="0"/>
          </a:p>
          <a:p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273843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639"/>
    </mc:Choice>
    <mc:Fallback xmlns="">
      <p:transition spd="slow" advTm="25763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Фармацеут и друштво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/>
              <a:t>Положај фармацеута се значајно мењао од тренутка настанка фрмацеутске здравствене делатности до данас.</a:t>
            </a:r>
          </a:p>
          <a:p>
            <a:r>
              <a:rPr lang="sr-Cyrl-RS" dirty="0"/>
              <a:t>Фармацеут је есенцијалан елемент како за израду тако и за примену лекова код пацијента а у циљу обезбеђивања што рационалније и ефиксније терапије за појединца.</a:t>
            </a:r>
          </a:p>
          <a:p>
            <a:r>
              <a:rPr lang="sr-Cyrl-RS" dirty="0"/>
              <a:t>Клиничка фармација представља веома значајан корак у овом процесу, значајно је допринела преорјентацији фармацеута од технолошког произвођача ка клинички орјентисаном позиву.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77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506"/>
    </mc:Choice>
    <mc:Fallback xmlns="">
      <p:transition spd="slow" advTm="22350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/>
              <a:t>Фармацеут и друштво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5069160"/>
          </a:xfrm>
        </p:spPr>
        <p:txBody>
          <a:bodyPr/>
          <a:lstStyle/>
          <a:p>
            <a:r>
              <a:rPr lang="sr-Cyrl-RS" dirty="0" smtClean="0"/>
              <a:t>Фармацеутска здравствена заштита- скуп мера и активности које фармацеути спроводе са другим здравственим радницима у тиму. </a:t>
            </a:r>
            <a:br>
              <a:rPr lang="sr-Cyrl-RS" dirty="0" smtClean="0"/>
            </a:br>
            <a:r>
              <a:rPr lang="sr-Cyrl-RS" dirty="0" smtClean="0"/>
              <a:t>Активности који се спроводе у оквиру фармацеутске здравствене заштите организују се, планирају и спроводе у циљу превенције, очувања здравља и обезбеђивање ефикасне терапије.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68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457"/>
    </mc:Choice>
    <mc:Fallback xmlns="">
      <p:transition spd="slow" advTm="22245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200" dirty="0"/>
              <a:t>Фармацеут и </a:t>
            </a:r>
            <a:r>
              <a:rPr lang="sr-Cyrl-RS" sz="3200" dirty="0" smtClean="0"/>
              <a:t>друштво</a:t>
            </a:r>
            <a:br>
              <a:rPr lang="sr-Cyrl-RS" sz="3200" dirty="0" smtClean="0"/>
            </a:br>
            <a:r>
              <a:rPr lang="ru-RU" sz="3200" dirty="0"/>
              <a:t>Моралне карактеристике</a:t>
            </a:r>
            <a:br>
              <a:rPr lang="ru-RU" sz="3200" dirty="0"/>
            </a:br>
            <a:r>
              <a:rPr lang="sr-Cyrl-RS" sz="3200" dirty="0"/>
              <a:t>фармацеутске здравствене заштите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RS" sz="2600" dirty="0" smtClean="0"/>
              <a:t>Моралност је универзална особина појединца и може се схватити као деловање које оправдано сазнањем.</a:t>
            </a:r>
          </a:p>
          <a:p>
            <a:r>
              <a:rPr lang="sr-Cyrl-RS" sz="2600" dirty="0" smtClean="0"/>
              <a:t>У литератури се моралност врло често дефинише као способност човека да сам себи поставља норме којих се придржава.</a:t>
            </a:r>
          </a:p>
          <a:p>
            <a:r>
              <a:rPr lang="sr-Cyrl-RS" sz="2600" dirty="0" smtClean="0"/>
              <a:t>Схватањем да су фармацеутска здравствена заштита и етика блиско повезане постоји обавезан постулат да здравствени радници морају да обраћају пажњу на моралне аспекте своје професије.</a:t>
            </a:r>
          </a:p>
          <a:p>
            <a:r>
              <a:rPr lang="sr-Cyrl-RS" sz="2600" dirty="0" smtClean="0"/>
              <a:t>Поред моралних аспеката у свом раду треба истаћи да фармацеут обраћа пажњу и  на социјлане, економске и научне аспекте.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7311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419"/>
    </mc:Choice>
    <mc:Fallback xmlns="">
      <p:transition spd="slow" advTm="18741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Моралне карактеристике</a:t>
            </a:r>
            <a:br>
              <a:rPr lang="ru-RU" sz="3600" dirty="0"/>
            </a:br>
            <a:r>
              <a:rPr lang="sr-Cyrl-RS" sz="3600" dirty="0"/>
              <a:t>фармацеутске здравствене заштите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i="1" dirty="0" smtClean="0"/>
              <a:t>...„Етика </a:t>
            </a:r>
            <a:r>
              <a:rPr lang="sr-Cyrl-RS" i="1" dirty="0"/>
              <a:t>је наука о моралу, односно моралном феномену,чији је задатак да проучава порекло, циљеве и смисао моралног понашања, као и да даје систематску анализу моралних одлука и моралног понашања. Сама реч </a:t>
            </a:r>
            <a:r>
              <a:rPr lang="en-US" i="1" dirty="0"/>
              <a:t>‘’</a:t>
            </a:r>
            <a:r>
              <a:rPr lang="sr-Cyrl-RS" i="1" dirty="0"/>
              <a:t>етика</a:t>
            </a:r>
            <a:r>
              <a:rPr lang="en-US" i="1" dirty="0"/>
              <a:t>’’</a:t>
            </a:r>
            <a:r>
              <a:rPr lang="sr-Cyrl-RS" i="1" dirty="0"/>
              <a:t> води порекло од две грчке речи</a:t>
            </a:r>
            <a:r>
              <a:rPr lang="en-US" i="1" dirty="0"/>
              <a:t>:</a:t>
            </a:r>
            <a:r>
              <a:rPr lang="sr-Cyrl-RS" i="1" dirty="0"/>
              <a:t> </a:t>
            </a:r>
            <a:r>
              <a:rPr lang="en-US" i="1" dirty="0"/>
              <a:t>‘’ethos’’ – </a:t>
            </a:r>
            <a:r>
              <a:rPr lang="sr-Cyrl-RS" i="1" dirty="0"/>
              <a:t>што значи обичај и </a:t>
            </a:r>
            <a:r>
              <a:rPr lang="en-US" i="1" dirty="0"/>
              <a:t>‘’</a:t>
            </a:r>
            <a:r>
              <a:rPr lang="en-US" i="1" dirty="0" err="1"/>
              <a:t>ethikos</a:t>
            </a:r>
            <a:r>
              <a:rPr lang="en-US" i="1" dirty="0"/>
              <a:t>’’ </a:t>
            </a:r>
            <a:r>
              <a:rPr lang="sr-Cyrl-RS" i="1" dirty="0"/>
              <a:t>што значи моралан</a:t>
            </a:r>
            <a:r>
              <a:rPr lang="sr-Cyrl-RS" i="1" dirty="0" smtClean="0"/>
              <a:t>...“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576"/>
    </mc:Choice>
    <mc:Fallback xmlns="">
      <p:transition spd="slow" advTm="12457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Моралне карактеристике</a:t>
            </a:r>
            <a:br>
              <a:rPr lang="ru-RU" dirty="0"/>
            </a:br>
            <a:r>
              <a:rPr lang="sr-Cyrl-RS" dirty="0"/>
              <a:t>фармацеутске здравствене заштите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Етика у фармацији</a:t>
            </a:r>
          </a:p>
          <a:p>
            <a:r>
              <a:rPr lang="sr-Cyrl-RS" dirty="0" smtClean="0"/>
              <a:t>Етика- проучавање тога </a:t>
            </a:r>
            <a:r>
              <a:rPr lang="sr-Cyrl-RS" dirty="0"/>
              <a:t>шта је исправно  и </a:t>
            </a:r>
            <a:r>
              <a:rPr lang="sr-Cyrl-RS" dirty="0" smtClean="0"/>
              <a:t>добро а у вези понашања </a:t>
            </a:r>
            <a:r>
              <a:rPr lang="sr-Cyrl-RS" dirty="0"/>
              <a:t>и карактера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Свака </a:t>
            </a:r>
            <a:r>
              <a:rPr lang="sr-Cyrl-RS" dirty="0"/>
              <a:t>конкретна </a:t>
            </a:r>
            <a:r>
              <a:rPr lang="sr-Cyrl-RS" dirty="0" smtClean="0"/>
              <a:t>ситуација у здравству  </a:t>
            </a:r>
            <a:r>
              <a:rPr lang="sr-Cyrl-RS" dirty="0"/>
              <a:t>захтева етичку </a:t>
            </a:r>
            <a:r>
              <a:rPr lang="sr-Cyrl-RS" dirty="0" smtClean="0"/>
              <a:t>процену.</a:t>
            </a:r>
          </a:p>
          <a:p>
            <a:r>
              <a:rPr lang="sr-Cyrl-RS" dirty="0" smtClean="0"/>
              <a:t>Знакови етичке дилема- </a:t>
            </a:r>
            <a:r>
              <a:rPr lang="sr-Cyrl-RS" dirty="0"/>
              <a:t>када није очигледно само једно прецизно и најбоље </a:t>
            </a:r>
            <a:r>
              <a:rPr lang="sr-Cyrl-RS" dirty="0" smtClean="0"/>
              <a:t>решење...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10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29"/>
    </mc:Choice>
    <mc:Fallback xmlns="">
      <p:transition spd="slow" advTm="3772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Моралне карактеристике</a:t>
            </a:r>
            <a:br>
              <a:rPr lang="ru-RU" sz="3200" dirty="0"/>
            </a:br>
            <a:r>
              <a:rPr lang="sr-Cyrl-RS" sz="3200" dirty="0"/>
              <a:t>фармацеутске здравствене заштите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Етика у фармацији би требало здравственом раднику да омогући добијање одговора на следећа питања </a:t>
            </a:r>
            <a:r>
              <a:rPr lang="en-US" dirty="0"/>
              <a:t>‘’</a:t>
            </a:r>
            <a:r>
              <a:rPr lang="sr-Cyrl-RS" dirty="0"/>
              <a:t>како да поступим у датој ситуацији као фармацеут</a:t>
            </a:r>
            <a:r>
              <a:rPr lang="en-US" dirty="0"/>
              <a:t>?’’ </a:t>
            </a:r>
            <a:r>
              <a:rPr lang="sr-Cyrl-RS" dirty="0"/>
              <a:t>као и да пружи образложење </a:t>
            </a:r>
            <a:r>
              <a:rPr lang="en-US" dirty="0"/>
              <a:t>‘’</a:t>
            </a:r>
            <a:r>
              <a:rPr lang="sr-Cyrl-RS" dirty="0"/>
              <a:t>зашто треба тако да поступим</a:t>
            </a:r>
            <a:r>
              <a:rPr lang="en-US" dirty="0"/>
              <a:t>?’’.</a:t>
            </a:r>
          </a:p>
          <a:p>
            <a:pPr>
              <a:defRPr/>
            </a:pPr>
            <a:r>
              <a:rPr lang="en-US" dirty="0"/>
              <a:t>   </a:t>
            </a:r>
            <a:r>
              <a:rPr lang="sr-Cyrl-RS" dirty="0" smtClean="0"/>
              <a:t>Рад са људима- извор сукоба!!!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40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02"/>
    </mc:Choice>
    <mc:Fallback xmlns="">
      <p:transition spd="slow" advTm="2860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Моралне карактеристике</a:t>
            </a:r>
            <a:br>
              <a:rPr lang="ru-RU" sz="3600" dirty="0"/>
            </a:br>
            <a:r>
              <a:rPr lang="sr-Cyrl-RS" sz="3600" dirty="0"/>
              <a:t>фармацеутске здравствене заштите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Подела етике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i="1" dirty="0" smtClean="0"/>
              <a:t>Нормативна ( покушава да </a:t>
            </a:r>
            <a:r>
              <a:rPr lang="sr-Cyrl-RS" dirty="0" smtClean="0"/>
              <a:t>успостави </a:t>
            </a:r>
            <a:r>
              <a:rPr lang="sr-Cyrl-RS" dirty="0"/>
              <a:t>норме или стандарде </a:t>
            </a:r>
            <a:r>
              <a:rPr lang="sr-Cyrl-RS" dirty="0" smtClean="0"/>
              <a:t>понашања</a:t>
            </a:r>
            <a:r>
              <a:rPr lang="sr-Cyrl-RS" dirty="0"/>
              <a:t>)</a:t>
            </a:r>
            <a:endParaRPr lang="sr-Cyrl-RS" i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i="1" dirty="0" smtClean="0"/>
              <a:t>Метаетика  (</a:t>
            </a:r>
            <a:r>
              <a:rPr lang="sr-Cyrl-RS" dirty="0"/>
              <a:t>бави природом етичких судова и теорија. Она проучава обичаје, навике и норма целукупног понашања једног друштва и сваког њеног </a:t>
            </a:r>
            <a:r>
              <a:rPr lang="sr-Cyrl-RS" dirty="0" smtClean="0"/>
              <a:t>појединца)</a:t>
            </a:r>
            <a:endParaRPr lang="sr-Cyrl-RS" i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i="1" dirty="0" smtClean="0"/>
              <a:t>примењена етика (</a:t>
            </a:r>
            <a:r>
              <a:rPr lang="sr-Cyrl-RS" dirty="0"/>
              <a:t>п</a:t>
            </a:r>
            <a:r>
              <a:rPr lang="sr-Cyrl-RS" dirty="0" smtClean="0"/>
              <a:t>римењена </a:t>
            </a:r>
            <a:r>
              <a:rPr lang="sr-Cyrl-RS" dirty="0"/>
              <a:t>етика или етика у пракси, обухвата ближе дефинисања норми, прописа и образаца понашања у оквиру одређених друштвених категорија, односно </a:t>
            </a:r>
            <a:r>
              <a:rPr lang="sr-Cyrl-RS" dirty="0" smtClean="0"/>
              <a:t>професија)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9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4"/>
    </mc:Choice>
    <mc:Fallback xmlns="">
      <p:transition spd="slow" advTm="56594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2403</TotalTime>
  <Words>592</Words>
  <Application>Microsoft Office PowerPoint</Application>
  <PresentationFormat>Projekcija na ekranu (4:3)</PresentationFormat>
  <Paragraphs>54</Paragraphs>
  <Slides>12</Slides>
  <Notes>5</Notes>
  <HiddenSlides>0</HiddenSlides>
  <MMClips>0</MMClips>
  <ScaleCrop>false</ScaleCrop>
  <HeadingPairs>
    <vt:vector size="6" baseType="variant">
      <vt:variant>
        <vt:lpstr>Korišćeni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Candara</vt:lpstr>
      <vt:lpstr>Wingdings</vt:lpstr>
      <vt:lpstr>Office Theme</vt:lpstr>
      <vt:lpstr>  ИНТЕГРИСАНЕ АКАДЕМСКЕ СТУДИЈЕ ФАРМАЦИЈЕ  Фармацеутска етика са историјом фармације  Предавање 13</vt:lpstr>
      <vt:lpstr>Фармацеут и друштво</vt:lpstr>
      <vt:lpstr>Фармацеут и друштво</vt:lpstr>
      <vt:lpstr>Фармацеут и друштво</vt:lpstr>
      <vt:lpstr>Фармацеут и друштво Моралне карактеристике фармацеутске здравствене заштите </vt:lpstr>
      <vt:lpstr>Моралне карактеристике фармацеутске здравствене заштите </vt:lpstr>
      <vt:lpstr>Моралне карактеристике фармацеутске здравствене заштите</vt:lpstr>
      <vt:lpstr>Моралне карактеристике фармацеутске здравствене заштите</vt:lpstr>
      <vt:lpstr>Моралне карактеристике фармацеутске здравствене заштите</vt:lpstr>
      <vt:lpstr>Моралне карактеристике фармацеутске здравствене заштите</vt:lpstr>
      <vt:lpstr>Моралне карактеристике фармацеутске здравствене заштите</vt:lpstr>
      <vt:lpstr>Моралне карактеристике фармацеутске здравствене заштите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Aleksandar Kocovic</cp:lastModifiedBy>
  <cp:revision>647</cp:revision>
  <dcterms:created xsi:type="dcterms:W3CDTF">2012-03-05T11:20:01Z</dcterms:created>
  <dcterms:modified xsi:type="dcterms:W3CDTF">2020-09-28T11:08:07Z</dcterms:modified>
</cp:coreProperties>
</file>